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25" r:id="rId2"/>
    <p:sldMasterId id="2147483950" r:id="rId3"/>
    <p:sldMasterId id="2147484068" r:id="rId4"/>
    <p:sldMasterId id="2147484104" r:id="rId5"/>
    <p:sldMasterId id="2147484330" r:id="rId6"/>
  </p:sldMasterIdLst>
  <p:notesMasterIdLst>
    <p:notesMasterId r:id="rId24"/>
  </p:notesMasterIdLst>
  <p:sldIdLst>
    <p:sldId id="1118" r:id="rId7"/>
    <p:sldId id="1139" r:id="rId8"/>
    <p:sldId id="1141" r:id="rId9"/>
    <p:sldId id="1142" r:id="rId10"/>
    <p:sldId id="1143" r:id="rId11"/>
    <p:sldId id="1154" r:id="rId12"/>
    <p:sldId id="1011" r:id="rId13"/>
    <p:sldId id="1144" r:id="rId14"/>
    <p:sldId id="1145" r:id="rId15"/>
    <p:sldId id="1148" r:id="rId16"/>
    <p:sldId id="1147" r:id="rId17"/>
    <p:sldId id="1153" r:id="rId18"/>
    <p:sldId id="1152" r:id="rId19"/>
    <p:sldId id="1151" r:id="rId20"/>
    <p:sldId id="1156" r:id="rId21"/>
    <p:sldId id="1150" r:id="rId22"/>
    <p:sldId id="1149" r:id="rId23"/>
  </p:sldIdLst>
  <p:sldSz cx="9144000" cy="5143500" type="screen16x9"/>
  <p:notesSz cx="6797675" cy="9926638"/>
  <p:defaultTextStyle>
    <a:defPPr>
      <a:defRPr lang="ru-RU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9900"/>
    <a:srgbClr val="66FF99"/>
    <a:srgbClr val="CC0099"/>
    <a:srgbClr val="B2B2B2"/>
    <a:srgbClr val="FF8181"/>
    <a:srgbClr val="ACBD43"/>
    <a:srgbClr val="FF505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6" autoAdjust="0"/>
    <p:restoredTop sz="93018" autoAdjust="0"/>
  </p:normalViewPr>
  <p:slideViewPr>
    <p:cSldViewPr>
      <p:cViewPr varScale="1">
        <p:scale>
          <a:sx n="140" d="100"/>
          <a:sy n="140" d="100"/>
        </p:scale>
        <p:origin x="708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CADB7264-FB37-4215-850F-C44144E258F5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E3BE5676-5748-4851-99BB-191C6EB3D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20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5676-5748-4851-99BB-191C6EB3D1C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37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5983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87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27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0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0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75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6013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191010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70289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9349600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845673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8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5" y="163118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961235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762062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7654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6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37280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358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61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115483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164565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3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3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27291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35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9" y="405985"/>
            <a:ext cx="6264699" cy="1012767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50" y="2914814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88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5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9718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7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25203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6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" y="527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7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801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0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6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85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8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02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90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5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3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89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00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9" y="405985"/>
            <a:ext cx="6264699" cy="1012767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50" y="2914814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1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0568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90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228694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6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" y="527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3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7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72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4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D2D89F0-ED99-433E-B098-182F1254E4C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85F065B-8971-4117-B397-57918510FF0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3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54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6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9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0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D70CA9E-CEE7-4A91-83E3-2E723CB1B923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0AA3A68A-282F-4078-B80B-CD20B6D846AE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B23EEE3-C268-4682-A66F-CD8BF059C49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036AE1C-3913-4D4D-9956-39C0F9E106F1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CB62F8A4-569B-4FED-A04D-89636E4CFF16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1F2895C-ECBA-43E9-B1A6-553EE49B4F17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817FC3D-B524-4068-BE0B-251380BBAC14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9B1B58D-0F62-43EF-A034-96A121B11B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0EC144F-5141-4C77-9335-D2D170D0DA42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0AF55F2-A7FF-4B82-8C85-3AD13AA97649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9" y="204845"/>
            <a:ext cx="5111751" cy="438983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A18BD8C-DB44-45BF-B722-564122635750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3712F77-F210-4351-90F9-D77F1F60A1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4" tIns="45717" rIns="91434" bIns="45717" rtlCol="0">
            <a:normAutofit/>
          </a:bodyPr>
          <a:lstStyle>
            <a:lvl1pPr marL="0" indent="0">
              <a:buNone/>
              <a:defRPr sz="3200"/>
            </a:lvl1pPr>
            <a:lvl2pPr marL="451357" indent="0">
              <a:buNone/>
              <a:defRPr sz="2800"/>
            </a:lvl2pPr>
            <a:lvl3pPr marL="902710" indent="0">
              <a:buNone/>
              <a:defRPr sz="2400"/>
            </a:lvl3pPr>
            <a:lvl4pPr marL="1354067" indent="0">
              <a:buNone/>
              <a:defRPr sz="2000"/>
            </a:lvl4pPr>
            <a:lvl5pPr marL="1805422" indent="0">
              <a:buNone/>
              <a:defRPr sz="2000"/>
            </a:lvl5pPr>
            <a:lvl6pPr marL="2256776" indent="0">
              <a:buNone/>
              <a:defRPr sz="2000"/>
            </a:lvl6pPr>
            <a:lvl7pPr marL="2708132" indent="0">
              <a:buNone/>
              <a:defRPr sz="2000"/>
            </a:lvl7pPr>
            <a:lvl8pPr marL="3159488" indent="0">
              <a:buNone/>
              <a:defRPr sz="2000"/>
            </a:lvl8pPr>
            <a:lvl9pPr marL="3610845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9"/>
            <a:ext cx="5486400" cy="60364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8163880-7292-4A02-B5E8-D6E2ADA6317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60AA676F-C4AE-4AAB-B991-418C1082184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1ED3C6C4-F344-44AE-9ACE-563A6BD442B9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F020C07-5FF7-426E-9668-38D3F1085BE4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205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28ACC1E-BFA1-4F9C-ACEF-F631DA1A0BAB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CC62245-FC8D-497E-AAA2-915DBFD04A1B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6"/>
            <a:ext cx="7772400" cy="1102519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9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6C22352-9894-4666-A29C-B88C565F4D10}" type="datetimeFigureOut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09.10.2024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BBC617A-40D3-4372-8CE9-FFD6065F192D}" type="slidenum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‹#›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7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5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5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95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80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7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52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55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  <p:sldLayoutId id="2147484346" r:id="rId16"/>
  </p:sldLayoutIdLst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1408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90281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5422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805627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38555" indent="-3385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537" indent="-2821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518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25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329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73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144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550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695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08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1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22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62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034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441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84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256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qqq\Рабочий стол\Лошкарёв\п-к Лошкарев О.Г\Тренировки КС\Фото учений\russ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2" y="-7732"/>
            <a:ext cx="9221594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5"/>
          <a:stretch/>
        </p:blipFill>
        <p:spPr>
          <a:xfrm>
            <a:off x="5933429" y="-176354"/>
            <a:ext cx="3302507" cy="53397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536" y="1059582"/>
            <a:ext cx="6840760" cy="2399813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lvl="0" algn="ctr" defTabSz="685749">
              <a:defRPr/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Порядок</a:t>
            </a:r>
          </a:p>
          <a:p>
            <a:pPr lvl="0" algn="ctr" defTabSz="685749">
              <a:defRPr/>
            </a:pP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поступления в образовательные организации высшего образования Министерства обороны Российской Федерации и федеральных органов исполнительной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власти</a:t>
            </a:r>
            <a:endParaRPr kumimoji="0" lang="ru-RU" sz="2800" b="0" i="0" u="none" strike="noStrike" kern="1200" cap="none" spc="0" normalizeH="0" baseline="0" noProof="0" dirty="0">
              <a:ln w="15875">
                <a:solidFill>
                  <a:prstClr val="black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6" name="Овал 5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9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90"/>
    </mc:Choice>
    <mc:Fallback xmlns="">
      <p:transition advClick="0" advTm="40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37800" y="40667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10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17512" y="190586"/>
            <a:ext cx="73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медицинского освидетельствования кандидатов для поступления на учёбу в               военно-учебное заведение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1113916"/>
            <a:ext cx="5508612" cy="310854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Медицинское освидетельствование граждан, поступающих в вузы Министерства обороны Российской Федерации и других федеральных органов исполнительной власти Российской Федерации, осуществляется в соответствии с Постановлением Правительства Российской Федерации 2013 года № 565 «Об утверждении Положения о военно-врачебной экспертизе» (в ред. от 1 июня 2020 г.) и приказом Министра обороны Российской Федерации 2014 года № 770 «О мерах по реализации в Вооруженных Силах Российской Федерации правовых актов по вопросам проведения военно-врачебной экспертизы» (в ред. от 16 октября 2019 г.).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8" y="1203598"/>
            <a:ext cx="280831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1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12508" y="1113916"/>
            <a:ext cx="8808774" cy="380873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Для прохождения медицинского освидетельствования граждане проходят обязательные диагностические исследования и представляют в военный комиссариат: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флюорография (рентгенография) легких в 2 проекциях (если она не проводилась или если в медицинских документах отсутствуют сведения о данном исследовании в течение последних 6 месяцев) с обязательным представлением при освидетельствовании </a:t>
            </a:r>
            <a:r>
              <a:rPr lang="ru-RU" sz="1050" dirty="0" err="1">
                <a:latin typeface="Arial Black" panose="020B0A04020102020204" pitchFamily="34" charset="0"/>
              </a:rPr>
              <a:t>флюорограмм</a:t>
            </a:r>
            <a:r>
              <a:rPr lang="ru-RU" sz="1050" dirty="0">
                <a:latin typeface="Arial Black" panose="020B0A04020102020204" pitchFamily="34" charset="0"/>
              </a:rPr>
              <a:t> (рентгенограмм) или результатов        флюорографического (рентгенологического) обследования на цифровых носителях;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рентгенография околоносовых пазух;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ЭКГ-исследование в покое и после нагрузки;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 клинический анализ крови (полный);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общий анализ мочи;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 исследование крови на ВИЧ и серологические реакции на сифилис,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 маркеры вирусных гепатитов(</a:t>
            </a:r>
            <a:r>
              <a:rPr lang="ru-RU" sz="1050" dirty="0" err="1">
                <a:latin typeface="Arial Black" panose="020B0A04020102020204" pitchFamily="34" charset="0"/>
              </a:rPr>
              <a:t>HBsAg</a:t>
            </a:r>
            <a:r>
              <a:rPr lang="ru-RU" sz="1050" dirty="0">
                <a:latin typeface="Arial Black" panose="020B0A04020102020204" pitchFamily="34" charset="0"/>
              </a:rPr>
              <a:t>, анти-HCV)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справка центра АНТИ-СПИД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справка о прохождении </a:t>
            </a:r>
            <a:r>
              <a:rPr lang="ru-RU" sz="1050" dirty="0" err="1">
                <a:latin typeface="Arial Black" panose="020B0A04020102020204" pitchFamily="34" charset="0"/>
              </a:rPr>
              <a:t>имедис</a:t>
            </a:r>
            <a:r>
              <a:rPr lang="ru-RU" sz="1050" dirty="0">
                <a:latin typeface="Arial Black" panose="020B0A04020102020204" pitchFamily="34" charset="0"/>
              </a:rPr>
              <a:t>-теста;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справка о состоянии на диспансерном учете в поликлинике;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справка о перенесённых в течении 12 месяцев инфекционных и паразитарных болезнях; 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сведения о состоянии на учете в диспансерах (противотуберкулезном, кожно-венерологическом, наркологическом, психоневрологическом);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сертификат о прививках;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 медицинская карта амбулаторного больного;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     другие медицинские документы, характеризующие состояние здоровья кандидата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7512" y="190586"/>
            <a:ext cx="73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медицинского освидетельствования кандидатов для поступления на учёбу в               военно-учебное заведение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9032" y="67362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86001" y="276258"/>
            <a:ext cx="7902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defTabSz="914400"/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Определение профессиональной пригодности кандидатов</a:t>
            </a:r>
            <a:b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на поступление в военно-учебное заведение на обучение курсантами 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934656"/>
            <a:ext cx="6480720" cy="35394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 Black" panose="020B0A04020102020204" pitchFamily="34" charset="0"/>
              </a:rPr>
              <a:t>               </a:t>
            </a:r>
            <a:r>
              <a:rPr lang="ru-RU" sz="1400" dirty="0">
                <a:latin typeface="Arial Black" panose="020B0A04020102020204" pitchFamily="34" charset="0"/>
              </a:rPr>
              <a:t>Основной целью профессионального психологического отбора является определение профессиональной психологической пригодности к освоению профессиональных образовательных программ военно-учебного заведения. </a:t>
            </a:r>
          </a:p>
          <a:p>
            <a:pPr algn="just"/>
            <a:r>
              <a:rPr lang="ru-RU" sz="1400" dirty="0">
                <a:latin typeface="Arial Black" panose="020B0A04020102020204" pitchFamily="34" charset="0"/>
              </a:rPr>
              <a:t>            Мероприятия по профессиональному отбору проводятся с использованием психологического, социально-психологического и психофизиологического изучения с целью оценки общих и специальных способностей кандидатов, необходимых для успешного обучения в военно-учебном заведении.</a:t>
            </a:r>
          </a:p>
          <a:p>
            <a:pPr algn="just"/>
            <a:r>
              <a:rPr lang="ru-RU" sz="1400" dirty="0">
                <a:latin typeface="Arial Black" panose="020B0A04020102020204" pitchFamily="34" charset="0"/>
              </a:rPr>
              <a:t>            При проведении профессионального психологического отбора оцениваются познавательные способности (ПС), адаптационные способности (АС), военно-профессиональная направленность (ВПИ) и данные социально-психологического изучения (СПИ) кандидата. 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55926"/>
            <a:ext cx="1835697" cy="9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872" r="12868" b="1536"/>
          <a:stretch/>
        </p:blipFill>
        <p:spPr>
          <a:xfrm>
            <a:off x="320435" y="3075806"/>
            <a:ext cx="1790554" cy="99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D:\SystemFolders\User\Desktop\ИНСТИТУТ\IMG_9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421" y="1947560"/>
            <a:ext cx="1746918" cy="108667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3" y="934657"/>
            <a:ext cx="1693635" cy="9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5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Оценка </a:t>
            </a:r>
            <a:r>
              <a:rPr lang="x-none" b="1">
                <a:solidFill>
                  <a:srgbClr val="FF0000"/>
                </a:solidFill>
                <a:latin typeface="Arial Black" panose="020B0A04020102020204" pitchFamily="34" charset="0"/>
              </a:rPr>
              <a:t>уровня физической подготовленности кандидатов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934656"/>
            <a:ext cx="6984776" cy="135421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Arial Black" panose="020B0A04020102020204" pitchFamily="34" charset="0"/>
              </a:rPr>
              <a:t>      </a:t>
            </a:r>
            <a:r>
              <a:rPr lang="ru-RU" sz="1000" dirty="0">
                <a:latin typeface="Arial Black" panose="020B0A04020102020204" pitchFamily="34" charset="0"/>
              </a:rPr>
              <a:t>Программа оценки уровня физической подготовленности кандидатов разработана на основе Наставления по физической подготовки в Вооруженных Силах Российской Федерации», введенного в действие приказом Министра обороны Российской Федерации от 21.04.2009 г. № 200.</a:t>
            </a:r>
          </a:p>
          <a:p>
            <a:r>
              <a:rPr lang="ru-RU" sz="1000" dirty="0">
                <a:latin typeface="Arial Black" panose="020B0A04020102020204" pitchFamily="34" charset="0"/>
              </a:rPr>
              <a:t>        </a:t>
            </a:r>
            <a:r>
              <a:rPr lang="x-none" sz="1000">
                <a:latin typeface="Arial Black" panose="020B0A04020102020204" pitchFamily="34" charset="0"/>
              </a:rPr>
              <a:t>Кандидаты </a:t>
            </a:r>
            <a:r>
              <a:rPr lang="ru-RU" sz="1000" dirty="0">
                <a:latin typeface="Arial Black" panose="020B0A04020102020204" pitchFamily="34" charset="0"/>
              </a:rPr>
              <a:t>на поступление </a:t>
            </a:r>
            <a:r>
              <a:rPr lang="x-none" sz="1000">
                <a:latin typeface="Arial Black" panose="020B0A04020102020204" pitchFamily="34" charset="0"/>
              </a:rPr>
              <a:t>в </a:t>
            </a:r>
            <a:r>
              <a:rPr lang="ru-RU" sz="1000" dirty="0">
                <a:latin typeface="Arial Black" panose="020B0A04020102020204" pitchFamily="34" charset="0"/>
              </a:rPr>
              <a:t>военно- учебное заведение </a:t>
            </a:r>
            <a:r>
              <a:rPr lang="x-none" sz="1000">
                <a:latin typeface="Arial Black" panose="020B0A04020102020204" pitchFamily="34" charset="0"/>
              </a:rPr>
              <a:t>проверяются по четырем упражнениям: подтягивание на перекладине (наклоны туловища вперед – для девушек), бег на 100 м, бег на 3 км (1 км – для девушек), плавание 100 м. Результаты проверки представляются в приемную комиссию и хранятся до конца обучения.</a:t>
            </a:r>
            <a:endParaRPr lang="ru-RU" sz="1000" dirty="0"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2499742"/>
            <a:ext cx="6948429" cy="23762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000" dirty="0"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13" y="3460489"/>
            <a:ext cx="6408473" cy="11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14" y="2715765"/>
            <a:ext cx="6335141" cy="4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"/>
          <a:stretch/>
        </p:blipFill>
        <p:spPr bwMode="auto">
          <a:xfrm>
            <a:off x="107504" y="2288873"/>
            <a:ext cx="1728192" cy="117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6913" r="6113"/>
          <a:stretch/>
        </p:blipFill>
        <p:spPr>
          <a:xfrm>
            <a:off x="75540" y="934656"/>
            <a:ext cx="1760156" cy="1205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16507"/>
          <a:stretch/>
        </p:blipFill>
        <p:spPr>
          <a:xfrm>
            <a:off x="91557" y="3687874"/>
            <a:ext cx="1744139" cy="1079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3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Оценка физической подготовленности</a:t>
            </a:r>
          </a:p>
        </p:txBody>
      </p:sp>
      <p:pic>
        <p:nvPicPr>
          <p:cNvPr id="11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01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0" y="1364331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7511" y="947396"/>
            <a:ext cx="7831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Определяется, как правило, в течение одного дня в последовательности: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	бег на 100 м;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подтягивание на перекладине;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	бег на 3 км. 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83568" y="1926545"/>
            <a:ext cx="374951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449263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Таблица выполнения </a:t>
            </a:r>
            <a:r>
              <a:rPr lang="ru-RU" altLang="ru-RU" sz="11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минимального</a:t>
            </a:r>
            <a:r>
              <a:rPr lang="ru-RU" altLang="ru-RU" sz="1100" b="1" dirty="0"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altLang="ru-RU" sz="1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порогового уровня</a:t>
            </a:r>
            <a:endParaRPr lang="ru-RU" altLang="ru-RU" sz="1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00492"/>
              </p:ext>
            </p:extLst>
          </p:nvPr>
        </p:nvGraphicFramePr>
        <p:xfrm>
          <a:off x="664950" y="2544330"/>
          <a:ext cx="3763034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Баллы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Подтягивание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Бег 100 м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Бег 3 км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кол-во раз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сек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мин. сек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15.4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14,50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717837" y="3291830"/>
            <a:ext cx="3715250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4492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Перевод набранных баллов в </a:t>
            </a:r>
            <a:r>
              <a:rPr lang="ru-RU" altLang="ru-RU" sz="105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100 бальную шкалу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850258"/>
              </p:ext>
            </p:extLst>
          </p:nvPr>
        </p:nvGraphicFramePr>
        <p:xfrm>
          <a:off x="651097" y="3837424"/>
          <a:ext cx="3749516" cy="1050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1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Набранные баллы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Сумма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баллов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 оценка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26-54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120-149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0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удовл</a:t>
                      </a: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55-74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150-169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«хорошо»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75-100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170-195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«отлично»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160818" y="2059897"/>
            <a:ext cx="3482338" cy="10618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Примеры:</a:t>
            </a:r>
            <a:endParaRPr lang="ru-RU" sz="105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Минимум – 120 баллов</a:t>
            </a:r>
            <a:endParaRPr lang="ru-R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Подтягивание – 7 раз = 38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100 м – 14.4 = 40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3 км – 13.04 = 41 балл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Сумма: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119</a:t>
            </a:r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баллов = оценка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«2»</a:t>
            </a:r>
            <a:endParaRPr lang="ru-RU" sz="1050" u="sng" dirty="0"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60818" y="3363838"/>
            <a:ext cx="3515638" cy="900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Максимум – 195 баллов</a:t>
            </a:r>
            <a:endParaRPr lang="ru-R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Подтягивание – 15 раз = 70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100 м – 13.4 = 66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3 км – 11.57 = 59 балла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Сумма: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195</a:t>
            </a:r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баллов = оценка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«5»</a:t>
            </a:r>
          </a:p>
        </p:txBody>
      </p:sp>
    </p:spTree>
    <p:extLst>
      <p:ext uri="{BB962C8B-B14F-4D97-AF65-F5344CB8AC3E}">
        <p14:creationId xmlns:p14="http://schemas.microsoft.com/office/powerpoint/2010/main" val="11057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15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11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4209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9581"/>
            <a:ext cx="8175625" cy="385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9" y="1059582"/>
            <a:ext cx="81756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40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9" y="275545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9583"/>
            <a:ext cx="81756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68"/>
            <a:ext cx="9828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838456" y="98632"/>
            <a:ext cx="324000" cy="353825"/>
            <a:chOff x="8676456" y="-995637"/>
            <a:chExt cx="324000" cy="324000"/>
          </a:xfrm>
        </p:grpSpPr>
        <p:sp>
          <p:nvSpPr>
            <p:cNvPr id="6" name="Овал 5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7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7" y="759716"/>
            <a:ext cx="4113382" cy="40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759716"/>
            <a:ext cx="4392488" cy="36933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Преимущества: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Профессиональный и карьерный рост.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Стабильное и высокое денежное довольствие.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Социальная защищенность, забота о членах семьи.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Бесплатное престижное образование.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Государственные и ведомственные награды.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Красивое и удобное обмундирование.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8425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94522" y="30709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83568" y="87477"/>
            <a:ext cx="716515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ctr">
              <a:lnSpc>
                <a:spcPct val="110000"/>
              </a:lnSpc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Кто может поступать в высшее военно-учебное заведение?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915564"/>
            <a:ext cx="5148536" cy="412420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       В качестве кандидатов для зачисления и обучения  в образовательных организациях высшего образования Министерства обороны Российской Федерации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ПО ПРОГРАММАМ ВЫСШЕГО ОБРАЗОВАНИЯ рассматриваются граждане Российской Федерации, имеющие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среднее общее образование</a:t>
            </a:r>
            <a:r>
              <a:rPr lang="ru-RU" sz="1100" b="1" dirty="0">
                <a:solidFill>
                  <a:srgbClr val="0070C0"/>
                </a:solidFill>
                <a:latin typeface="Arial Black" panose="020B0A04020102020204" pitchFamily="34" charset="0"/>
              </a:rPr>
              <a:t>,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успешно прошедшие предварительный профессиональный отбор и годные по состоянию здоровья, из числа: </a:t>
            </a:r>
          </a:p>
          <a:p>
            <a:pPr lvl="0" algn="just" defTabSz="457200">
              <a:defRPr/>
            </a:pPr>
            <a:r>
              <a:rPr lang="ru-RU" sz="1100" b="1" u="sng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–  граждан, не проходивших военную службу в возрасте </a:t>
            </a:r>
            <a:r>
              <a:rPr lang="ru-RU" sz="11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от 16 до 22 лет</a:t>
            </a:r>
            <a:endParaRPr lang="ru-RU" sz="1100" b="1" u="sng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endParaRPr lang="ru-RU" sz="1100" b="1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endParaRPr lang="ru-RU" sz="1100" b="1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       В качестве кандидатов для зачисления и обучения  в образовательных организациях высшего образования Министерства обороны Российской Федерации  ПО ПРОГРАММАМ СО СРЕДНЕЙ ВОЕННО-СПЕЦИАЛЬНОЙ ПОДГОТОВКОЙ рассматриваются граждане Российской Федерации годные по состоянию здоровья и имеющие</a:t>
            </a:r>
            <a:r>
              <a:rPr lang="ru-RU" sz="1100" b="1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среднее общее образование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до достижения ими возраста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30 лет</a:t>
            </a:r>
          </a:p>
          <a:p>
            <a:pPr lvl="0" indent="450850" algn="just" defTabSz="457200">
              <a:defRPr/>
            </a:pPr>
            <a:r>
              <a:rPr lang="ru-RU" sz="1100" b="1" u="sng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Возраст кандидата определяется по состоянию на 1 августа года поступления</a:t>
            </a:r>
            <a:r>
              <a:rPr lang="ru-RU" b="1" u="sng" dirty="0">
                <a:solidFill>
                  <a:srgbClr val="4472C4">
                    <a:lumMod val="50000"/>
                  </a:srgbClr>
                </a:solidFill>
                <a:latin typeface="Calibri"/>
              </a:rPr>
              <a:t>.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algn="just"/>
            <a:endParaRPr lang="ru-RU" sz="1300" dirty="0"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0" y="915565"/>
            <a:ext cx="3202695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1" y="3219822"/>
            <a:ext cx="31912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3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505344" y="16758"/>
            <a:ext cx="9649344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r>
                <a:rPr lang="ru-RU" sz="1600" b="1" kern="0" dirty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5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83568" y="123479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Где найти информацию о высших военно-учебных заведениях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и особенностях приема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9142"/>
            <a:ext cx="8424936" cy="37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27850" y="16758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6001" y="-741"/>
            <a:ext cx="79029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itchFamily="18" charset="0"/>
              </a:rPr>
              <a:t>Правила приёма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itchFamily="18" charset="0"/>
              </a:rPr>
              <a:t>кандидатов на обучение в вузы Министерства обороны Российской Федерации по программам с полной военно-специальной подготовкой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1076478"/>
            <a:ext cx="6588004" cy="36240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Arial Black" panose="020B0A04020102020204" pitchFamily="34" charset="0"/>
              </a:rPr>
              <a:t>               Военные образовательные организации высшего образования Министерства обороны Российской Федерации, в целях информирования о приеме кандидатов на обучение, размещают на официальном сайте Министерства обороны в сети "Интернет", раздел «Образование» следующую информацию:</a:t>
            </a:r>
          </a:p>
          <a:p>
            <a:pPr algn="just"/>
            <a:r>
              <a:rPr lang="ru-RU" sz="1200" dirty="0">
                <a:latin typeface="Arial Black" panose="020B0A04020102020204" pitchFamily="34" charset="0"/>
              </a:rPr>
              <a:t>        </a:t>
            </a:r>
            <a:r>
              <a:rPr lang="ru-RU" sz="1050" dirty="0">
                <a:latin typeface="Arial Black" panose="020B0A04020102020204" pitchFamily="34" charset="0"/>
              </a:rPr>
              <a:t>правила приема на обучение в вуз;</a:t>
            </a:r>
          </a:p>
          <a:p>
            <a:pPr algn="just"/>
            <a:r>
              <a:rPr lang="ru-RU" sz="1050" dirty="0">
                <a:latin typeface="Arial Black" panose="020B0A04020102020204" pitchFamily="34" charset="0"/>
              </a:rPr>
              <a:t>         перечень специальностей подготовки, по которым организуется прием на обучение в вуз;</a:t>
            </a:r>
          </a:p>
          <a:p>
            <a:pPr algn="just"/>
            <a:r>
              <a:rPr lang="ru-RU" sz="1050" dirty="0">
                <a:latin typeface="Arial Black" panose="020B0A04020102020204" pitchFamily="34" charset="0"/>
              </a:rPr>
              <a:t>        перечень вступительных испытаний и минимальное количество баллов по общеобразовательным предметам по каждой специальности подготовки, по которой организуется прием на обучение в вуз по программам с полной военно-специальной подготовкой;</a:t>
            </a:r>
          </a:p>
          <a:p>
            <a:pPr algn="just"/>
            <a:r>
              <a:rPr lang="ru-RU" sz="1050" dirty="0">
                <a:latin typeface="Arial Black" panose="020B0A04020102020204" pitchFamily="34" charset="0"/>
              </a:rPr>
              <a:t>        формы и программы вступительных испытаний, проводимых вузом самостоятельно при приеме на обучение в вуз по программам с полной военно-специальной подготовкой;</a:t>
            </a:r>
          </a:p>
          <a:p>
            <a:pPr algn="just"/>
            <a:r>
              <a:rPr lang="ru-RU" sz="1050" dirty="0">
                <a:latin typeface="Arial Black" panose="020B0A04020102020204" pitchFamily="34" charset="0"/>
              </a:rPr>
              <a:t>       формы и правила определения физической подготовленности кандидатов, порядок ее оценки, требования, предъявляемые к физической подготовленности кандидатов;</a:t>
            </a:r>
          </a:p>
          <a:p>
            <a:pPr algn="just"/>
            <a:r>
              <a:rPr lang="ru-RU" sz="1050" dirty="0">
                <a:latin typeface="Arial Black" panose="020B0A04020102020204" pitchFamily="34" charset="0"/>
              </a:rPr>
              <a:t>       порядок определения категории профессиональной пригодности, требования, предъявляемые к психологическим, психофизиологическим и социально-психологическим качествам кандидатов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" y="2020827"/>
            <a:ext cx="1739212" cy="84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7" y="2904486"/>
            <a:ext cx="2103587" cy="111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" y="1050508"/>
            <a:ext cx="1777085" cy="88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" y="3975328"/>
            <a:ext cx="1777084" cy="10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5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1560" y="190586"/>
            <a:ext cx="7237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Что необходимо сделать для поступления в высшее военно-учебное заведение?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23728" y="898472"/>
            <a:ext cx="6907965" cy="249299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sz="1600" b="1" dirty="0">
              <a:solidFill>
                <a:srgbClr val="FF0000"/>
              </a:solidFill>
            </a:endParaRPr>
          </a:p>
          <a:p>
            <a:pPr algn="just"/>
            <a:r>
              <a:rPr lang="ru-RU" sz="1400" b="1" dirty="0">
                <a:latin typeface="Arial Black" panose="020B0A04020102020204" pitchFamily="34" charset="0"/>
              </a:rPr>
              <a:t>       Граждане не проходившие военную службу, изъявившие желание поступить в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образовательные организации высшего образования Министерства обороны Российской Федерации и федеральных органов исполнительной власти, 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подают заявление в военный комиссариат (муниципального образования) субъекта Российской Федерации по месту регистрации до 20 апреля, а поступающие на специальность, на которую отбор производится после оформления допуска к сведениям, составляющим государственную тайну, - до 1 апреля года поступления.</a:t>
            </a:r>
            <a:endParaRPr 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48720" y="3928086"/>
            <a:ext cx="1714544" cy="112624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" descr="C:\Documents and Settings\ШАТАЛОВ\Мои документы\Диск Е\Непонятно\ВНК\БТР-90 РОСТОК\БТР-90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3" y="3939902"/>
            <a:ext cx="1791804" cy="111442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9902"/>
            <a:ext cx="230425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8" y="3939902"/>
            <a:ext cx="221739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4" descr="Символика ВККО копия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3191" y="2333054"/>
            <a:ext cx="1714872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504" y="908319"/>
            <a:ext cx="1313701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54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8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1560" y="12348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Какие документы необходимо прилагать к заявлению о поступлении в высшее военно-учебное заведение?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512" y="693831"/>
            <a:ext cx="8297823" cy="360098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К заявлению кандидата на поступление, для формирования в военном комиссариате (муниципального образования) учебного дела, прилагаются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документа, удостоверяющего личность и гражданство кандидата;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свидетельства о рождении;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автобиография;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характеристика с места работы, учебы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педагогическая характеристика кандидата за подписями классного руководителя и директора образовательной организации, заверенная гербовой печатью);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документа о соответствующем уровне образования (учащиеся представляют выписку из табеля успеваемости с оценками за 1 – 3 учебные четверти, с указанием изучаемого иностранного языка, заверенную гербовой печатью);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медицинского страхового полиса;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справка с места жительства родителей (лиц, их заменяющих) с указанием состава семьи и жилищных условий;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карта профессионального психологического отбора;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карта медицинского освидетельствования и медицинские документы;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четыре фотокарточки размером 4,5 х 6 см (без головного убора) и местом для оттиска печати в правом нижнем углу;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копии документов, подтверждающих особые права кандидатов при зачислении и индивидуальные достижения.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446" y="4569976"/>
            <a:ext cx="8486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/>
              <a:t>Основание – приказ Министра обороны Российской Федерации </a:t>
            </a:r>
          </a:p>
          <a:p>
            <a:pPr algn="r"/>
            <a:r>
              <a:rPr lang="ru-RU" sz="1600" b="1" i="1" u="sng" dirty="0"/>
              <a:t>от 7 апреля 2015 г. № 185</a:t>
            </a:r>
          </a:p>
        </p:txBody>
      </p:sp>
    </p:spTree>
    <p:extLst>
      <p:ext uri="{BB962C8B-B14F-4D97-AF65-F5344CB8AC3E}">
        <p14:creationId xmlns:p14="http://schemas.microsoft.com/office/powerpoint/2010/main" val="4607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46125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9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99592" y="19058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Какие элементы включает профессиональный отбор кандидатов для поступления в высшее военно-учебное заведение?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1113916"/>
            <a:ext cx="5940660" cy="369331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dk1"/>
                </a:solidFill>
                <a:latin typeface="Arial Black" panose="020B0A04020102020204" pitchFamily="34" charset="0"/>
              </a:rPr>
              <a:t>Профессиональный отбор кандидатов включает: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        а) определение годности кандидатов к поступлению в вуз Минобороны России по состоянию здоровья (согласно Расписанию болезней раздел II приложения к Положению о военно-врачебной экспертизе, утвержденному постановлением Правительства Российской Федерации от 3 июля 2015 г. № 565);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       б) определение категории профессиональной пригодности кандидатов на основе их социально-психологического изучения, психологического и психофизиологического обследования;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      в) вступительные испытания, состоящие из оценки уровня:</a:t>
            </a:r>
          </a:p>
          <a:p>
            <a:pPr marL="357188"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• общеобразовательной подготовленности кандидатов;</a:t>
            </a:r>
          </a:p>
          <a:p>
            <a:pPr marL="357188"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• физической подготовленности кандидатов (согласно </a:t>
            </a:r>
            <a:r>
              <a:rPr lang="ru-RU" sz="1200" b="1" dirty="0">
                <a:latin typeface="Arial Black" panose="020B0A04020102020204" pitchFamily="34" charset="0"/>
              </a:rPr>
              <a:t>Наставления по физической подготовке в Вооруженных Силах РФ, утвержденного приказом Министра обороны РФ от 21 апреля 2009 г. № 200 (НФП-2009))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4" y="843559"/>
            <a:ext cx="237626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4" y="2262740"/>
            <a:ext cx="2346974" cy="124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:\БВМИ\2015-11-25 Показные фото БВМИ\DSC_09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284" y="3651870"/>
            <a:ext cx="2346974" cy="1255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</p:sld>
</file>

<file path=ppt/theme/theme1.xml><?xml version="1.0" encoding="utf-8"?>
<a:theme xmlns:a="http://schemas.openxmlformats.org/drawingml/2006/main" name="2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Заголов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1447</Words>
  <Application>Microsoft Office PowerPoint</Application>
  <PresentationFormat>Экран (16:9)</PresentationFormat>
  <Paragraphs>159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Arial Black</vt:lpstr>
      <vt:lpstr>Calibri</vt:lpstr>
      <vt:lpstr>Microsoft Sans Serif</vt:lpstr>
      <vt:lpstr>Tahoma</vt:lpstr>
      <vt:lpstr>2_Тема11</vt:lpstr>
      <vt:lpstr>3_Тема11</vt:lpstr>
      <vt:lpstr>9_Тема Office</vt:lpstr>
      <vt:lpstr>10_Тема Office</vt:lpstr>
      <vt:lpstr>14_Тема Office</vt:lpstr>
      <vt:lpstr>4_Заголовок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ЗМО КО Управление образования</cp:lastModifiedBy>
  <cp:revision>8679</cp:revision>
  <cp:lastPrinted>2019-09-28T08:29:52Z</cp:lastPrinted>
  <dcterms:created xsi:type="dcterms:W3CDTF">2017-03-13T06:22:25Z</dcterms:created>
  <dcterms:modified xsi:type="dcterms:W3CDTF">2024-10-09T14:11:20Z</dcterms:modified>
</cp:coreProperties>
</file>